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54"/>
  </p:notesMasterIdLst>
  <p:sldIdLst>
    <p:sldId id="256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pnserver\ELECTRONZ\&#1042;&#1057;&#1045;%20&#1056;&#1045;&#1064;&#1045;&#1053;&#1048;&#1071;\2020-2022\&#1041;&#1102;&#1076;&#1078;&#1077;&#1090;%20&#1076;&#1083;&#1103;%20&#1075;&#1088;&#1072;&#1078;&#1076;&#1072;&#1085;\&#1058;&#1072;&#1073;&#1083;&#1080;&#1094;&#1099;%20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707882151154167E-2"/>
          <c:y val="3.2956877431970656E-2"/>
          <c:w val="0.8534274888743093"/>
          <c:h val="0.80568091254833496"/>
        </c:manualLayout>
      </c:layout>
      <c:bar3DChart>
        <c:barDir val="col"/>
        <c:grouping val="standard"/>
        <c:varyColors val="0"/>
        <c:ser>
          <c:idx val="0"/>
          <c:order val="0"/>
          <c:tx>
            <c:v>2020 год</c:v>
          </c:tx>
          <c:invertIfNegative val="0"/>
          <c:cat>
            <c:strRef>
              <c:f>Доходы!$A$5:$B$15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Земельный налог 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Доходы!$C$5:$C$15</c:f>
              <c:numCache>
                <c:formatCode>#,##0.0</c:formatCode>
                <c:ptCount val="4"/>
                <c:pt idx="0">
                  <c:v>132324</c:v>
                </c:pt>
                <c:pt idx="1">
                  <c:v>40075.800000000003</c:v>
                </c:pt>
                <c:pt idx="2">
                  <c:v>1126</c:v>
                </c:pt>
                <c:pt idx="3">
                  <c:v>4170.8999999999996</c:v>
                </c:pt>
              </c:numCache>
            </c:numRef>
          </c:val>
        </c:ser>
        <c:ser>
          <c:idx val="1"/>
          <c:order val="1"/>
          <c:tx>
            <c:v>2021 год</c:v>
          </c:tx>
          <c:invertIfNegative val="0"/>
          <c:cat>
            <c:strRef>
              <c:f>Доходы!$A$5:$B$15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Земельный налог 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Доходы!$D$5:$D$15</c:f>
              <c:numCache>
                <c:formatCode>#,##0.0</c:formatCode>
                <c:ptCount val="4"/>
                <c:pt idx="0">
                  <c:v>137870.5</c:v>
                </c:pt>
                <c:pt idx="1">
                  <c:v>29205.3</c:v>
                </c:pt>
                <c:pt idx="2">
                  <c:v>1126</c:v>
                </c:pt>
                <c:pt idx="3">
                  <c:v>4604.7</c:v>
                </c:pt>
              </c:numCache>
            </c:numRef>
          </c:val>
        </c:ser>
        <c:ser>
          <c:idx val="2"/>
          <c:order val="2"/>
          <c:tx>
            <c:v>2022 год</c:v>
          </c:tx>
          <c:invertIfNegative val="0"/>
          <c:cat>
            <c:strRef>
              <c:f>Доходы!$A$5:$B$15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Земельный налог 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Доходы!$E$5:$E$15</c:f>
              <c:numCache>
                <c:formatCode>#,##0.0</c:formatCode>
                <c:ptCount val="4"/>
                <c:pt idx="0">
                  <c:v>143641.20000000001</c:v>
                </c:pt>
                <c:pt idx="1">
                  <c:v>32191.5</c:v>
                </c:pt>
                <c:pt idx="2">
                  <c:v>1126</c:v>
                </c:pt>
                <c:pt idx="3">
                  <c:v>5083.6000000000004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332288"/>
        <c:axId val="126342272"/>
        <c:axId val="126337472"/>
      </c:bar3DChart>
      <c:catAx>
        <c:axId val="126332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26342272"/>
        <c:crosses val="autoZero"/>
        <c:auto val="1"/>
        <c:lblAlgn val="ctr"/>
        <c:lblOffset val="100"/>
        <c:noMultiLvlLbl val="0"/>
      </c:catAx>
      <c:valAx>
        <c:axId val="126342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26332288"/>
        <c:crosses val="autoZero"/>
        <c:crossBetween val="between"/>
      </c:valAx>
      <c:serAx>
        <c:axId val="126337472"/>
        <c:scaling>
          <c:orientation val="minMax"/>
        </c:scaling>
        <c:delete val="0"/>
        <c:axPos val="b"/>
        <c:majorTickMark val="out"/>
        <c:minorTickMark val="none"/>
        <c:tickLblPos val="nextTo"/>
        <c:crossAx val="126342272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invertIfNegative val="0"/>
          <c:cat>
            <c:strRef>
              <c:f>Доходы!$A$22:$A$37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 </c:v>
                </c:pt>
              </c:strCache>
            </c:strRef>
          </c:cat>
          <c:val>
            <c:numRef>
              <c:f>Доходы!$B$22:$B$37</c:f>
            </c:numRef>
          </c:val>
          <c:shape val="box"/>
        </c:ser>
        <c:ser>
          <c:idx val="1"/>
          <c:order val="1"/>
          <c:tx>
            <c:v>2020 год</c:v>
          </c:tx>
          <c:invertIfNegative val="0"/>
          <c:cat>
            <c:strRef>
              <c:f>Доходы!$A$22:$A$37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 </c:v>
                </c:pt>
              </c:strCache>
            </c:strRef>
          </c:cat>
          <c:val>
            <c:numRef>
              <c:f>Доходы!$C$22:$C$37</c:f>
              <c:numCache>
                <c:formatCode>#,##0.0</c:formatCode>
                <c:ptCount val="6"/>
                <c:pt idx="0">
                  <c:v>9728.1</c:v>
                </c:pt>
                <c:pt idx="1">
                  <c:v>155.4</c:v>
                </c:pt>
                <c:pt idx="2">
                  <c:v>200</c:v>
                </c:pt>
                <c:pt idx="3">
                  <c:v>326</c:v>
                </c:pt>
                <c:pt idx="4">
                  <c:v>5862.1</c:v>
                </c:pt>
                <c:pt idx="5">
                  <c:v>366</c:v>
                </c:pt>
              </c:numCache>
            </c:numRef>
          </c:val>
        </c:ser>
        <c:ser>
          <c:idx val="2"/>
          <c:order val="2"/>
          <c:tx>
            <c:v>2021 год</c:v>
          </c:tx>
          <c:invertIfNegative val="0"/>
          <c:cat>
            <c:strRef>
              <c:f>Доходы!$A$22:$A$37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 </c:v>
                </c:pt>
              </c:strCache>
            </c:strRef>
          </c:cat>
          <c:val>
            <c:numRef>
              <c:f>Доходы!$D$22:$D$37</c:f>
              <c:numCache>
                <c:formatCode>#,##0.0</c:formatCode>
                <c:ptCount val="6"/>
                <c:pt idx="0">
                  <c:v>9683.7999999999993</c:v>
                </c:pt>
                <c:pt idx="1">
                  <c:v>158.6</c:v>
                </c:pt>
                <c:pt idx="2">
                  <c:v>200</c:v>
                </c:pt>
                <c:pt idx="3">
                  <c:v>329.8</c:v>
                </c:pt>
                <c:pt idx="4">
                  <c:v>6080.4</c:v>
                </c:pt>
                <c:pt idx="5">
                  <c:v>366</c:v>
                </c:pt>
              </c:numCache>
            </c:numRef>
          </c:val>
        </c:ser>
        <c:ser>
          <c:idx val="3"/>
          <c:order val="3"/>
          <c:tx>
            <c:v>2022 год</c:v>
          </c:tx>
          <c:invertIfNegative val="0"/>
          <c:cat>
            <c:strRef>
              <c:f>Доходы!$A$22:$A$37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 </c:v>
                </c:pt>
              </c:strCache>
            </c:strRef>
          </c:cat>
          <c:val>
            <c:numRef>
              <c:f>Доходы!$E$22:$E$37</c:f>
              <c:numCache>
                <c:formatCode>#,##0.0</c:formatCode>
                <c:ptCount val="6"/>
                <c:pt idx="0">
                  <c:v>9706.6</c:v>
                </c:pt>
                <c:pt idx="1">
                  <c:v>163.5</c:v>
                </c:pt>
                <c:pt idx="2">
                  <c:v>200</c:v>
                </c:pt>
                <c:pt idx="3">
                  <c:v>333.8</c:v>
                </c:pt>
                <c:pt idx="4">
                  <c:v>6080.4</c:v>
                </c:pt>
                <c:pt idx="5">
                  <c:v>366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26458880"/>
        <c:axId val="48829184"/>
        <c:axId val="48806528"/>
      </c:bar3DChart>
      <c:catAx>
        <c:axId val="126458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48829184"/>
        <c:crosses val="autoZero"/>
        <c:auto val="1"/>
        <c:lblAlgn val="ctr"/>
        <c:lblOffset val="100"/>
        <c:noMultiLvlLbl val="0"/>
      </c:catAx>
      <c:valAx>
        <c:axId val="488291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26458880"/>
        <c:crosses val="autoZero"/>
        <c:crossBetween val="between"/>
      </c:valAx>
      <c:serAx>
        <c:axId val="48806528"/>
        <c:scaling>
          <c:orientation val="minMax"/>
        </c:scaling>
        <c:delete val="0"/>
        <c:axPos val="b"/>
        <c:majorTickMark val="out"/>
        <c:minorTickMark val="none"/>
        <c:tickLblPos val="nextTo"/>
        <c:crossAx val="48829184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v>2020 год</c:v>
          </c:tx>
          <c:invertIfNegative val="0"/>
          <c:cat>
            <c:strRef>
              <c:f>Доходы!$A$69:$B$73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Межбюджетные трансферты, передаваемые в соответствии с заключенными соглашениями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Доходы!$C$69:$C$73</c:f>
              <c:numCache>
                <c:formatCode>#,##0.0</c:formatCode>
                <c:ptCount val="5"/>
                <c:pt idx="0">
                  <c:v>69850</c:v>
                </c:pt>
                <c:pt idx="1">
                  <c:v>166107.6</c:v>
                </c:pt>
                <c:pt idx="2">
                  <c:v>789241.3</c:v>
                </c:pt>
                <c:pt idx="3">
                  <c:v>7100.8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v>2021 год</c:v>
          </c:tx>
          <c:invertIfNegative val="0"/>
          <c:cat>
            <c:strRef>
              <c:f>Доходы!$A$69:$B$73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Межбюджетные трансферты, передаваемые в соответствии с заключенными соглашениями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Доходы!$D$69:$D$73</c:f>
              <c:numCache>
                <c:formatCode>#,##0.0</c:formatCode>
                <c:ptCount val="5"/>
                <c:pt idx="0">
                  <c:v>73054.100000000006</c:v>
                </c:pt>
                <c:pt idx="1">
                  <c:v>119262.5</c:v>
                </c:pt>
                <c:pt idx="2">
                  <c:v>756000.39999999991</c:v>
                </c:pt>
                <c:pt idx="3">
                  <c:v>7100.8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v>2022 год</c:v>
          </c:tx>
          <c:invertIfNegative val="0"/>
          <c:cat>
            <c:strRef>
              <c:f>Доходы!$A$69:$B$73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Межбюджетные трансферты, передаваемые в соответствии с заключенными соглашениями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Доходы!$E$69:$E$73</c:f>
              <c:numCache>
                <c:formatCode>#,##0.0</c:formatCode>
                <c:ptCount val="5"/>
                <c:pt idx="0">
                  <c:v>37204.199999999997</c:v>
                </c:pt>
                <c:pt idx="1">
                  <c:v>130669</c:v>
                </c:pt>
                <c:pt idx="2">
                  <c:v>756072.79999999993</c:v>
                </c:pt>
                <c:pt idx="3">
                  <c:v>7100.8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910336"/>
        <c:axId val="48913024"/>
        <c:axId val="40659584"/>
      </c:bar3DChart>
      <c:catAx>
        <c:axId val="48910336"/>
        <c:scaling>
          <c:orientation val="minMax"/>
        </c:scaling>
        <c:delete val="0"/>
        <c:axPos val="b"/>
        <c:majorTickMark val="out"/>
        <c:minorTickMark val="none"/>
        <c:tickLblPos val="nextTo"/>
        <c:crossAx val="48913024"/>
        <c:crosses val="autoZero"/>
        <c:auto val="1"/>
        <c:lblAlgn val="ctr"/>
        <c:lblOffset val="100"/>
        <c:noMultiLvlLbl val="0"/>
      </c:catAx>
      <c:valAx>
        <c:axId val="48913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8910336"/>
        <c:crosses val="autoZero"/>
        <c:crossBetween val="between"/>
      </c:valAx>
      <c:serAx>
        <c:axId val="40659584"/>
        <c:scaling>
          <c:orientation val="minMax"/>
        </c:scaling>
        <c:delete val="0"/>
        <c:axPos val="b"/>
        <c:majorTickMark val="out"/>
        <c:minorTickMark val="none"/>
        <c:tickLblPos val="nextTo"/>
        <c:crossAx val="4891302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205877434211114E-2"/>
          <c:y val="0.17347224632449765"/>
          <c:w val="0.84043949638956483"/>
          <c:h val="0.82617246720328386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'расходы по РЗПР'!$B$7:$B$16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cat>
          <c:val>
            <c:numRef>
              <c:f>'расходы по РЗПР'!$C$7:$C$16</c:f>
              <c:numCache>
                <c:formatCode>0.00</c:formatCode>
                <c:ptCount val="10"/>
                <c:pt idx="0">
                  <c:v>81991.399999999994</c:v>
                </c:pt>
                <c:pt idx="1">
                  <c:v>6483</c:v>
                </c:pt>
                <c:pt idx="2">
                  <c:v>2231.1999999999998</c:v>
                </c:pt>
                <c:pt idx="3">
                  <c:v>7762</c:v>
                </c:pt>
                <c:pt idx="4">
                  <c:v>850408.7</c:v>
                </c:pt>
                <c:pt idx="5">
                  <c:v>48677.9</c:v>
                </c:pt>
                <c:pt idx="6">
                  <c:v>103916.9</c:v>
                </c:pt>
                <c:pt idx="7">
                  <c:v>15179.5</c:v>
                </c:pt>
                <c:pt idx="8">
                  <c:v>1000</c:v>
                </c:pt>
                <c:pt idx="9">
                  <c:v>118983.4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87545175256007E-2"/>
          <c:y val="0.18217464042674925"/>
          <c:w val="0.84730242474263961"/>
          <c:h val="0.81782542698626648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2.3967057503006029E-2"/>
                  <c:y val="-1.29153399500279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01191410291889"/>
                  <c:y val="-6.78827234630602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226988789606043"/>
                  <c:y val="0.118800929257043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397871086527607"/>
                  <c:y val="4.18420698275733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8.8339646681881379E-2"/>
                  <c:y val="3.08396161102050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'расходы по РЗПР'!$A$37:$B$46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cat>
          <c:val>
            <c:numRef>
              <c:f>'расходы по РЗПР'!$C$37:$C$46</c:f>
              <c:numCache>
                <c:formatCode>0.00</c:formatCode>
                <c:ptCount val="10"/>
                <c:pt idx="0">
                  <c:v>61188.800000000003</c:v>
                </c:pt>
                <c:pt idx="1">
                  <c:v>6280</c:v>
                </c:pt>
                <c:pt idx="2">
                  <c:v>2079.1999999999998</c:v>
                </c:pt>
                <c:pt idx="3">
                  <c:v>6488</c:v>
                </c:pt>
                <c:pt idx="4">
                  <c:v>775741.3</c:v>
                </c:pt>
                <c:pt idx="5">
                  <c:v>43692.7</c:v>
                </c:pt>
                <c:pt idx="6">
                  <c:v>123671.7</c:v>
                </c:pt>
                <c:pt idx="7">
                  <c:v>12959.5</c:v>
                </c:pt>
                <c:pt idx="8">
                  <c:v>0</c:v>
                </c:pt>
                <c:pt idx="9">
                  <c:v>106373.9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82402858591661E-2"/>
          <c:y val="0.17361105400018442"/>
          <c:w val="0.84123519428281668"/>
          <c:h val="0.82611125566251198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'расходы по РЗПР'!$B$63:$B$72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cat>
          <c:val>
            <c:numRef>
              <c:f>'расходы по РЗПР'!$C$63:$C$72</c:f>
              <c:numCache>
                <c:formatCode>0.00</c:formatCode>
                <c:ptCount val="10"/>
                <c:pt idx="0">
                  <c:v>61395.7</c:v>
                </c:pt>
                <c:pt idx="1">
                  <c:v>6000</c:v>
                </c:pt>
                <c:pt idx="2">
                  <c:v>2041.2</c:v>
                </c:pt>
                <c:pt idx="3">
                  <c:v>7227</c:v>
                </c:pt>
                <c:pt idx="4">
                  <c:v>762352</c:v>
                </c:pt>
                <c:pt idx="5">
                  <c:v>43635.8</c:v>
                </c:pt>
                <c:pt idx="6">
                  <c:v>121352.7</c:v>
                </c:pt>
                <c:pt idx="7">
                  <c:v>12029</c:v>
                </c:pt>
                <c:pt idx="8">
                  <c:v>0</c:v>
                </c:pt>
                <c:pt idx="9">
                  <c:v>102102.2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0.30486</cdr:x>
      <cdr:y>0.01706</cdr:y>
    </cdr:from>
    <cdr:to>
      <cdr:x>0.65243</cdr:x>
      <cdr:y>0.06908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64594" y="97630"/>
          <a:ext cx="2809875" cy="297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>
              <a:latin typeface="Times New Roman" pitchFamily="18" charset="0"/>
              <a:cs typeface="Times New Roman" pitchFamily="18" charset="0"/>
            </a:rPr>
            <a:t>Расходы</a:t>
          </a:r>
          <a:r>
            <a:rPr lang="ru-RU" sz="1600" b="1" baseline="0">
              <a:latin typeface="Times New Roman" pitchFamily="18" charset="0"/>
              <a:cs typeface="Times New Roman" pitchFamily="18" charset="0"/>
            </a:rPr>
            <a:t> на 2020 год</a:t>
          </a:r>
          <a:endParaRPr lang="ru-RU" sz="1600" b="1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0.33555</cdr:x>
      <cdr:y>0.01619</cdr:y>
    </cdr:from>
    <cdr:to>
      <cdr:x>0.74812</cdr:x>
      <cdr:y>0.10729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69393" y="95250"/>
          <a:ext cx="3405188" cy="5357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0.31246</cdr:x>
      <cdr:y>0.03036</cdr:y>
    </cdr:from>
    <cdr:to>
      <cdr:x>0.69186</cdr:x>
      <cdr:y>0.10526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78893" y="178594"/>
          <a:ext cx="3131344" cy="440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0.29371</cdr:x>
      <cdr:y>0.03239</cdr:y>
    </cdr:from>
    <cdr:to>
      <cdr:x>0.7135</cdr:x>
      <cdr:y>0.11741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24112" y="190500"/>
          <a:ext cx="3464719" cy="500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>
              <a:latin typeface="Times New Roman" pitchFamily="18" charset="0"/>
              <a:cs typeface="Times New Roman" pitchFamily="18" charset="0"/>
            </a:rPr>
            <a:t>Расходы на 2021 год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0.25375</cdr:x>
      <cdr:y>0</cdr:y>
    </cdr:from>
    <cdr:to>
      <cdr:x>0.68194</cdr:x>
      <cdr:y>0.06309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-1021936"/>
          <a:ext cx="3523833" cy="424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Расходы на 2022 год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396E2-5C50-49FE-8364-C5DF6C4AE55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B1457-B209-4368-9A37-DCBF49A0D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47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B1457-B209-4368-9A37-DCBF49A0D9B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B1457-B209-4368-9A37-DCBF49A0D9B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3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7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7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339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5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1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1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44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6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5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1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1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4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4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5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1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00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4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6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5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1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0875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1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4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6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57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81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5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10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49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68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74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1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12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1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1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19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93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0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44D5-88F6-4B10-B1E6-3B9C11A7EF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5B5-A6C3-4925-BB24-B9760C5BEB3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fin37@gfu.ru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"/>
            <a:ext cx="8280920" cy="98072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lnSpcReduction="10000"/>
            <a:sp3d extrusionH="57150">
              <a:bevelT w="38100" h="38100" prst="relaxedInset"/>
            </a:sp3d>
          </a:bodyPr>
          <a:lstStyle/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БЮДЖЕТ ДЛЯ ГРАЖДАН </a:t>
            </a:r>
          </a:p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НА 2020 ГОД И ПЛАНОВЫЙ ПЕРИОД 2021 и 2022 ГОДОВ</a:t>
            </a:r>
          </a:p>
        </p:txBody>
      </p:sp>
      <p:pic>
        <p:nvPicPr>
          <p:cNvPr id="1025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4284"/>
            <a:ext cx="8229600" cy="5611879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Распределение расходов по разделам бюджетной классификации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69269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483927"/>
              </p:ext>
            </p:extLst>
          </p:nvPr>
        </p:nvGraphicFramePr>
        <p:xfrm>
          <a:off x="539552" y="1556792"/>
          <a:ext cx="8084344" cy="556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52918"/>
              </p:ext>
            </p:extLst>
          </p:nvPr>
        </p:nvGraphicFramePr>
        <p:xfrm>
          <a:off x="539552" y="692696"/>
          <a:ext cx="8229600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716108"/>
              </p:ext>
            </p:extLst>
          </p:nvPr>
        </p:nvGraphicFramePr>
        <p:xfrm>
          <a:off x="539552" y="1021936"/>
          <a:ext cx="8229600" cy="6727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4284"/>
            <a:ext cx="8229600" cy="561187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Расходы бюджета по программам и непрограммным направлениям :</a:t>
            </a:r>
          </a:p>
          <a:p>
            <a:pPr marL="0" indent="0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80116"/>
              </p:ext>
            </p:extLst>
          </p:nvPr>
        </p:nvGraphicFramePr>
        <p:xfrm>
          <a:off x="827584" y="1556792"/>
          <a:ext cx="7920879" cy="5196230"/>
        </p:xfrm>
        <a:graphic>
          <a:graphicData uri="http://schemas.openxmlformats.org/drawingml/2006/table">
            <a:tbl>
              <a:tblPr firstRow="1" firstCol="1" bandRow="1"/>
              <a:tblGrid>
                <a:gridCol w="380203"/>
                <a:gridCol w="4516341"/>
                <a:gridCol w="1008112"/>
                <a:gridCol w="1008112"/>
                <a:gridCol w="1008111"/>
              </a:tblGrid>
              <a:tr h="606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расходов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Программные расходы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1218310,90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1125847,70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1105772,10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"Социальная поддержка населения"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739,00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717,00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717,00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"Здоровье"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737,00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737,00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537,00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"Развитие системы образования"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105533,40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103154,70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91029,70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"Развитие культуры, спорта и молодежной политики"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75591,50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69038,50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67704,50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"Безопасность"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6538,00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6280,00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6000,00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"Транспорт"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353,00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"Развитие коммунальной инфраструктуры объектов социальной сферы, находящихся в муниципальной собственности Чунского районного муниципального образования"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304,50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285,00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Развитие экономического потенциала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105,00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"Развитие образования" на 2014 - 2020 годы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688886,70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647859,10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645989,40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«Социальная поддержка населения" на 2014 - 2020 годы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126221,10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113599,70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113599,70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378240"/>
              </p:ext>
            </p:extLst>
          </p:nvPr>
        </p:nvGraphicFramePr>
        <p:xfrm>
          <a:off x="894182" y="836716"/>
          <a:ext cx="7710266" cy="5031036"/>
        </p:xfrm>
        <a:graphic>
          <a:graphicData uri="http://schemas.openxmlformats.org/drawingml/2006/table">
            <a:tbl>
              <a:tblPr firstRow="1" firstCol="1" bandRow="1"/>
              <a:tblGrid>
                <a:gridCol w="370093"/>
                <a:gridCol w="4315837"/>
                <a:gridCol w="1008112"/>
                <a:gridCol w="1008112"/>
                <a:gridCol w="1008112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расходов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2019 год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2020 год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2021 год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 «Развитие физической культуры и спорта» на 2014-2020 годы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 «Развитие культуры» на 2014-2020 годы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7441,50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1399,50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1399,50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 «Труд и занятость»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«Доступное жилье"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2014 - 2020 годы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177,50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177,50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177,50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«Охрана окружающей среды"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 «Развитие сельского хозяйства и регулирование рынков сельскохозяйственной продукции, сырья и продовольствия»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403,20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403,20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403,20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 «Экономическое развитие и инновационная экономика» на 2015-2020 годы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9641,40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9641,40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9641,40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Государственная программа Иркутской области  «Развитие юстиции и правовой среды»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«Муниципальные финансы»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135780,80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116367,90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111796,60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«Муниципальная собственность»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64" marR="567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15443,00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12681,00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13385,00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64" marR="567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787534"/>
              </p:ext>
            </p:extLst>
          </p:nvPr>
        </p:nvGraphicFramePr>
        <p:xfrm>
          <a:off x="780860" y="836713"/>
          <a:ext cx="7895597" cy="5725308"/>
        </p:xfrm>
        <a:graphic>
          <a:graphicData uri="http://schemas.openxmlformats.org/drawingml/2006/table">
            <a:tbl>
              <a:tblPr firstRow="1" firstCol="1" bandRow="1"/>
              <a:tblGrid>
                <a:gridCol w="378989"/>
                <a:gridCol w="4492271"/>
                <a:gridCol w="1008112"/>
                <a:gridCol w="1008112"/>
                <a:gridCol w="1008113"/>
              </a:tblGrid>
              <a:tr h="659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расходов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2019 год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2020 год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предусмотрено на 2021 год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Муниципальная программа Чунского районного муниципального образования  «Муниципальное управление»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43627,30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42338,60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40901,60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Непрограммные расходы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18323,10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12627,40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12363,40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Дума Чунского районного</a:t>
                      </a:r>
                      <a:r>
                        <a:rPr lang="ru-RU" sz="1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образования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2564,00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2330,00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2066,00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Проведение выборов депутатов представительного органа муниципального образования и главы муниципального образования.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4505,30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Резервный фонд администрации Чунского района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Контрольно-счетная палата Чунского районного муниципального образования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3597,40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3101,40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3101,40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содержание муниципальных учреждений, находящихся в ведении Чунского районного муниципального образования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5016,50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5016,50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5016,50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Субвенция на проведение Всероссийской переписи населения 2020 года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460,40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Осуществление областных государственных полномочий по определению персонального состава и обеспечению деятельности административных комиссий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Осуществление областного государственного 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об административной ответственности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Осуществление областных государственных полномочий в области противодействия коррупции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23,90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809">
                <a:tc>
                  <a:txBody>
                    <a:bodyPr/>
                    <a:lstStyle/>
                    <a:p>
                      <a:endParaRPr lang="ru-RU" sz="9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1236634,00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1138475,10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1118135,50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579296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/>
              <a:t>Муниципальная программа Чунского районного муниципального образования "Социальная поддержка населения"</a:t>
            </a: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628800"/>
            <a:ext cx="14401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Цель </a:t>
            </a:r>
            <a:r>
              <a:rPr lang="ru-RU" dirty="0" smtClean="0">
                <a:solidFill>
                  <a:schemeClr val="tx1"/>
                </a:solidFill>
              </a:rPr>
              <a:t>программы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7704" y="1628800"/>
            <a:ext cx="698477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Целью муниципальной программы является улучшение качества жизни отдельных категорий граждан Чунского района.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501008"/>
            <a:ext cx="1440160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программы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07704" y="2564904"/>
            <a:ext cx="7128792" cy="39604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1. Решение наиболее острых проблем малообеспеченного населения путем мер, направленных на частичное поднятие уровня благосостояния граждан.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2. Адресная социальная помощь  гражданам и их семьям, оказавшимся в трудной жизненной ситуации.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3. Поддержка института семьи, повышение ее роли и значения в обществе.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4. Поддержка ветеранов и ветеранского движения в Чунском районе.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5. Создание условий для развития сферы услуг, оказываемых социально ориентированными некоммерческими организациями населению Чунского района.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6. Льготное лекарственное обеспечение жителей Чунского района в соответствии с Перечнем групп населения и категорией заболевания, при амбулаторном лечении которых лекарственные средства отпускаются по рецептам медицинских работников бесплатно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7. Организация на межведомственной основе системы раннего выявления социального неблагополучия семей с детьми.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8. Проведение комплексной профилактической работы с семьями группы риска по социальному сиротству.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9. Реализация права ребенка жить и воспитываться в семье.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10. Проведение информационной кампании на территории Чунского района по популяризации форм семейного устройства детей, профилактике социального сиротства.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6960" y="1016139"/>
            <a:ext cx="208823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Ожидаемые</a:t>
            </a:r>
          </a:p>
          <a:p>
            <a:pPr algn="ctr"/>
            <a:r>
              <a:rPr lang="ru-RU" sz="2000" dirty="0"/>
              <a:t>результаты реализации</a:t>
            </a:r>
          </a:p>
          <a:p>
            <a:pPr algn="ctr"/>
            <a:r>
              <a:rPr lang="ru-RU" sz="2000" dirty="0"/>
              <a:t>муниципальной</a:t>
            </a:r>
          </a:p>
          <a:p>
            <a:pPr algn="ctr"/>
            <a:r>
              <a:rPr lang="ru-RU" sz="2000" dirty="0"/>
              <a:t>программы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692696"/>
            <a:ext cx="5760640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1. Сохранить объем финансирования, направляемый на предоставление дополнительных мер социальной поддержки и адресной социальной помощи к концу реализации муниципальной программы на уровне 2017 года;</a:t>
            </a:r>
          </a:p>
          <a:p>
            <a:r>
              <a:rPr lang="ru-RU" sz="1200" dirty="0"/>
              <a:t>2. Увеличить количество социальных услуг, оказываемых социально ориентированными некоммерческими организациями к концу 2020 года;</a:t>
            </a:r>
          </a:p>
          <a:p>
            <a:r>
              <a:rPr lang="ru-RU" sz="1200" dirty="0"/>
              <a:t>3. Улучшить качество жизни отдельных категорий граждан.</a:t>
            </a:r>
          </a:p>
          <a:p>
            <a:r>
              <a:rPr lang="ru-RU" sz="1200" dirty="0"/>
              <a:t>4. Актуализировать  паспорта доступности зданий, социальной инфраструктуры в которых предоставляются услуги, обеспечивающих доступность для инвалидов;</a:t>
            </a:r>
          </a:p>
          <a:p>
            <a:r>
              <a:rPr lang="ru-RU" sz="1200" dirty="0"/>
              <a:t>5. Увеличить долю учреждений, в которых созданы условия для  социальной адаптации и интеграции инвалидов в общество;</a:t>
            </a:r>
          </a:p>
          <a:p>
            <a:r>
              <a:rPr lang="ru-RU" sz="1200" dirty="0"/>
              <a:t>6. Увеличить количество  комплексных  информационных, культурно - просветительских мероприятий по формированию толерантного отношения к людям с инвалидностью, позитивного отношения к проблеме обеспечения доступной среды жизнедеятельности для инвалидов и других МГН с учетом их особых потребностей в районе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7. Снизить количества лишений родительских прав.</a:t>
            </a:r>
          </a:p>
          <a:p>
            <a:r>
              <a:rPr lang="ru-RU" sz="1200" dirty="0" smtClean="0"/>
              <a:t>8. Уменьшить числа выявленных детей, оставшихся без попечения родителей.</a:t>
            </a:r>
          </a:p>
          <a:p>
            <a:r>
              <a:rPr lang="ru-RU" sz="1200" dirty="0" smtClean="0"/>
              <a:t>9. Увеличить численность детей – сирот и детей, оставшихся без  попечения родителей, переданных на воспитание в семьи.</a:t>
            </a:r>
            <a:endParaRPr lang="ru-RU" sz="1200" dirty="0"/>
          </a:p>
        </p:txBody>
      </p:sp>
      <p:pic>
        <p:nvPicPr>
          <p:cNvPr id="9" name="Picture 2" descr="http://2.bp.blogspot.com/-U7hYgB3w1ug/Uzfz93yHNEI/AAAAAAAAlbY/LsH-w3MCl6Q/s1600/%25D0%259D%25D0%25B0%25D1%2588%25D0%25B5+%25D0%25BF%25D1%2580%25D0%25B5%25D0%25B4%25D0%25BD%25D0%25B0%25D0%25B7%25D0%25BD%25D0%25B0%25D1%2587%25D0%25B5%25D0%25BD%25D0%25B8%25D0%25B5+%25E2%2580%2593+%25D0%25B7%25D0%25B0%25D0%25B1%25D0%25BE%25D1%2582%25D0%25B8%25D1%2582%25D1%258C%25D1%2581%25D1%258F+%25D0%25BE+%25D0%25B4%25D1%2580%25D1%2583%25D0%25B3%25D0%25B8%25D1%2585+%25282%25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1" y="3644682"/>
            <a:ext cx="3251329" cy="2736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11.stc.all.kpcdn.net/share/i/12/10606178/inx960x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25144"/>
            <a:ext cx="2760241" cy="1840161"/>
          </a:xfrm>
          <a:prstGeom prst="rect">
            <a:avLst/>
          </a:prstGeom>
          <a:noFill/>
          <a:ln w="66675" cmpd="sng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"Здоровье"</a:t>
            </a:r>
            <a:endParaRPr lang="ru-RU" sz="24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916832"/>
            <a:ext cx="201622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Цель муниципальной программы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4" y="1916832"/>
            <a:ext cx="547260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Создание условий для укрепления здоровья населения Чунского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района.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645024"/>
            <a:ext cx="1944216" cy="10801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Задачи муниципальной программы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25404" y="2924944"/>
            <a:ext cx="5495067" cy="35283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Прогнозирование развития ВИЧ – инфекции, сбор и анализ состояния процессов распространения заболевания на территории Чунского района; 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по информированию населения о возможности распространения ВИЧ – инфекции и пути их заражения, формирование мотивации у населения к ведению здорового образа жизни;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Стабилизация эпидемиологической ситуации, связанной с распространенностью туберкулёза путем повышения осведомленность населения о туберкулезной инфекции;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Диагностирование туберкулеза на ранних стадиях, своевременно выявление туберкулезной инфекции в Чунском районе;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оказания медицинской помощи населению.</a:t>
            </a: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1455" y="1028569"/>
            <a:ext cx="2808312" cy="1536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Ожидаемые результаты реализации муниципальной программы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79912" y="1028570"/>
            <a:ext cx="5040560" cy="15363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Снижение показателя смертности населения Чунского района от всех причин до 16,8 на 1 000 населения. </a:t>
            </a:r>
          </a:p>
        </p:txBody>
      </p:sp>
      <p:pic>
        <p:nvPicPr>
          <p:cNvPr id="1028" name="Picture 4" descr="http://xn----7sbe9broyd.xn--p1ai/image/subbotnik/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996952"/>
            <a:ext cx="4032448" cy="368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intex-press.by/wp-content/uploads/2018/04/12_1400x650-1200x56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r="7107"/>
          <a:stretch/>
        </p:blipFill>
        <p:spPr bwMode="auto">
          <a:xfrm>
            <a:off x="371340" y="2996952"/>
            <a:ext cx="4416683" cy="3687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570"/>
            <a:ext cx="8229600" cy="5496774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51000">
                <a:srgbClr val="92D05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«Бюджет для граждан» -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им планы и действия администрации района, показать формы возможного взаимодействия с администрацией района по вопросам расходования общественных финансов</a:t>
            </a:r>
          </a:p>
          <a:p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826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"Развитие системы образования"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5499" y="2204864"/>
            <a:ext cx="2520280" cy="10801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Цель муниципальной программы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2204864"/>
            <a:ext cx="5760640" cy="100811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Повышение доступности качественного образования в Чунском районном муниципальном образовании.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Реализация основных направлений муниципальной политики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образования.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792" y="4293096"/>
            <a:ext cx="2448272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Задачи муниципальной программы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3356992"/>
            <a:ext cx="5724636" cy="3240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 Обеспечение доступности и повышение качества предоставления дошкольного образования.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 Обеспечение доступности и повышение качества предоставления начального общего, основного общего и среднего общего образования. 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 Улучшение условий для обеспечения детей услугами доступного и качественного дополнительного образования в МБОУДО ЦРТ «Народные ремесла», муниципальных общеобразовательных организациях.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 Создание условий для повышения качества организации отдыха, оздоровления и занятости детей и подростков и обеспечение доступности отдыха, оздоровления и занятости детей и подростков.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 Решение вопросов местного значения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7"/>
            <a:ext cx="2304256" cy="1394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5816" y="692697"/>
            <a:ext cx="5976664" cy="37444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Доступность дошкольного образования для детей в возрасте от 3 до 7 лет – 100  %.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 Рост обеспеченности детей в возрасте от 1,5 до 3 лет, проживающих в Чунском районном муниципальном образовании, услугами дошкольного образования к концу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до 35%.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 Сохранение доли выпускников общеобразовательных организаций, освоивших основные общеобразовательные программы основного общего образования и получивших аттестаты,  на стабильном уровне;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 Сохранение доли выпускников общеобразовательных организаций, освоивших основные общеобразовательные программы среднего общего образования  и получивших аттестаты, на стабильном уровне;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 Сохранение доли детей и подростков, вовлеченных в освоение дополнительных образовательных программ в организации дополнительного образования (МБОУДО ЦРТ «Народные ремесла» и общеобразовательных организациях, в общей численности детей и молодежи от 5 до 18 лет,  проживающих на территории Чунского района, на уровне 66,5%;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 обеспечение оздоровления в  лагерях дневного пребывания, организованных на базе муниципальных общеобразовательных организаций - 1 650 детей.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5" y="2276872"/>
            <a:ext cx="2736304" cy="195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26528.selcdn.ru/irkmo.ru-upload/iblock/958/958d2bc5741bbce3958b17d04bc13b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5" y="4437113"/>
            <a:ext cx="2926070" cy="21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71" y="4553746"/>
            <a:ext cx="4824536" cy="230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43528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"Развитие культуры, спорта и молодежной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политики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"</a:t>
            </a:r>
            <a:endParaRPr lang="ru-RU" sz="2000" b="1" dirty="0" smtClean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4023" y="1542968"/>
            <a:ext cx="165618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 муниципальной программы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67744" y="1556792"/>
            <a:ext cx="676875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и развитие культурного потенциала и наследия Чунского района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физической культуры и спорта в Чунском районе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Создание условий для личностного и профессионального становления молодёжи, формирования и развития духовно-нравственных и патриотических ценностей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4023" y="2924944"/>
            <a:ext cx="1656184" cy="11161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Задачи муниципальной программы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7744" y="2636912"/>
            <a:ext cx="6768752" cy="40324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-Совершенствование системы библиотечного обслуживания, повышение качества и доступности библиотечных услуг для населения Чунского района, вне зависимости от места проживания.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Сохранение и развитие национальных культур народов, проживающих на территории Чунского района, укрепление их духовной общности. 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-Повышение качества и разнообразия культурно-досуговых мероприятий в учреждениях культуры Чунского района;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-Обеспечение условий для развития физической культуры и массового спорта;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-Обеспечение доступности, повышение качества дополнительного образования детей в сфере культуры и спорта;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-Содействие всестороннему развитию молодёжи, создание условий для её социализации, эффективной самореализации;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-Развитие местного народного творчества;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-Профилактика наркомании и других социально-негативных явлений;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-Повышение качества патриотического воспитания детей и молодёжи;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</a:t>
            </a:r>
            <a:r>
              <a:rPr lang="x-none"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профилактических мер антиэкстремистской направленности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-Разработка и проведение учебно-методических, образовательных мероприятий по формированию толерантных отношений в молодежной среде;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-Профилактика по предупреждению вовлечения молодежи в негативные, неформальные объединения;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-Обеспечение условий реализации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68760"/>
            <a:ext cx="19442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1760" y="692696"/>
            <a:ext cx="6696744" cy="36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удовлетворение потребностей населения Чунского  района в библиотечных услугах, повышение их качества и доступности;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создание благоприятных условий для творческой деятельности и самореализации жителей района, разнообразие и доступность предлагаемых услуг и мероприятий в сфере культуры;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укрепление духовной общности, сохранение и развитие национальных культур, популяризация истории и традиций народов, проживающих на территории Чунского района;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повышение эффективности и результативности деятельности сферы культуры в Чунском  районе.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оценки результатов реализации муниципальной программы в ее подпрограммах предусмотрена система целевых показателей (индикаторов) и их значений по годам реализации муниципальной программы.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реализации муниципальной  программы будут получены социальный и экономический эффекты, влияющие на другие сферы жизнедеятельности.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Социальный эффект заключается в повышении качества жизни населения, в повышении образовательного уровня, изменении ценностных ориентиров и норм поведения жителей района, что в конечном итоге влияет на основы функционирования общества.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Экономический эффект заключается в создании благоприятных условий жизнедеятельности на территории Чунского района, повышение интеллектуального потенциала его жителей, что в конечном итоге влияет на производительность труда, объем инвестиций. </a:t>
            </a:r>
          </a:p>
        </p:txBody>
      </p:sp>
      <p:pic>
        <p:nvPicPr>
          <p:cNvPr id="2050" name="Picture 2" descr="http://chuna24.ru/wp-content/uploads/2018/03/seminar11-768x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9" y="4581128"/>
            <a:ext cx="2707898" cy="20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495719698174&amp;t=3&amp;plc=WEB&amp;tkn=*9nqdy5oR6_CMRvNOMJNb8bIVn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91341"/>
            <a:ext cx="2790046" cy="20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huna-lib.irk.muzkult.ru/media/2018/08/04/1225445226/image_image_45026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9" y="2492896"/>
            <a:ext cx="2184177" cy="163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_plpcte_target" descr="https://i.mycdn.me/image?id=834543250193&amp;t=3&amp;plc=WEB&amp;tkn=*SXN1TzEbYuBfGUQMM5-VxFEmTPw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12607"/>
          <a:stretch/>
        </p:blipFill>
        <p:spPr bwMode="auto">
          <a:xfrm>
            <a:off x="7614331" y="4623683"/>
            <a:ext cx="1392188" cy="1990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g_813203682065" descr="https://i.mycdn.me/image?id=813203682065&amp;t=52&amp;plc=WEB&amp;tkn=*HLYuN9UTejXbcdU9WHOS_QVh-yU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/>
          <a:stretch/>
        </p:blipFill>
        <p:spPr bwMode="auto">
          <a:xfrm>
            <a:off x="6084168" y="4614743"/>
            <a:ext cx="1530163" cy="1990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Муниципальная программа Чунского районного муниципального образования "Безопасность"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96480"/>
            <a:ext cx="1872208" cy="8564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/>
                <a:ea typeface="Calibri"/>
              </a:rPr>
              <a:t>Цель муниципальной программы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27343" y="1996480"/>
            <a:ext cx="6696744" cy="86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безопасности жизнедеятельности населения Чунского района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356992"/>
            <a:ext cx="1872208" cy="9721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5736" y="2996952"/>
            <a:ext cx="6696744" cy="3600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1. Повышение уровня безопасности населения и территории района от чрезвычайных ситуаций.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2. Повышение уровня личной защищенности и имущественной безопасности граждан на территории района, антитеррористической защищенности объектов, находящихся в муниципальной собственности Чунского района.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3. Создание комфортных условий для передвижения по дорогам местного значения общего пользования Чунского района, повышение безопасности дорожного движения, сокращение количества дорожно-транспортных происшествий.</a:t>
            </a:r>
            <a:endParaRPr lang="ru-RU" sz="1400" b="1" dirty="0">
              <a:solidFill>
                <a:schemeClr val="tx1"/>
              </a:solidFill>
              <a:latin typeface="Times New Roman"/>
              <a:ea typeface="Calibri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4. </a:t>
            </a:r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Повышение оперативности реагирования на угрозу или возникновение чрезвычайных ситуаций, информирования населения и организаций о фактах их возникновения и принятых по ним мерах, эффективности взаимодействия привлекаемых сил и средств постоянной готовности и слаженности их совместных действий.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8498" y="1412776"/>
            <a:ext cx="18002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</a:t>
            </a:r>
          </a:p>
        </p:txBody>
      </p:sp>
      <p:pic>
        <p:nvPicPr>
          <p:cNvPr id="4098" name="Picture 2" descr="https://www.newkaliningrad.ru/upload/iblock/73b/73b2008c1ff34ee15380e79eb1acd9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32950"/>
            <a:ext cx="3364708" cy="20970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03240" y="733683"/>
            <a:ext cx="6840760" cy="3816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Снижение количества деструктивных событий (чрезвычайных ситуаций, бытовых пожаров, происшествий на водных объектах) в Чунском районе на 22% к 2021 году.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Снижение количества пострадавших при чрезвычайных ситуациях, пожарах, происшествиях на водных объектах Чунского района на 40% к 2021 году.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 Увеличение количества населения, охваченного мероприятиями по профилактике правонарушений, терроризма и экстремизма, до 25% общей численности населения района к 2021 году.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 Увеличение доли объектов социальной сферы, находящихся в муниципальной собственности Чунского района, оборудованных системами видеонаблюдения и тревожными кнопками, до 100% к 2021 году.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5. Снижение доли состоящих на учете несовершеннолетних до 1,1% к 2021 году (в сравнении с 2014 годом).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6. Увеличение доли обучающихся в образовательных организациях Чунского района, охваченных мероприятиями по безопасности дорожного движения, до 95,0% к 2021 году.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7. Снижение к 2021 году количества дорожно-транспортных происшествий в Чунском районе на 16% в сравнении с 2017 годом.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8. Снижение количества пострадавших при дорожно-транспортных происшествиях в расчете на 10 тысяч населения Чунского района на 17% к 2021 году (в сравнении с 2014 годом).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9. Обеспечение функционирования АПК «Безопасный город» к 2021 году.</a:t>
            </a:r>
          </a:p>
        </p:txBody>
      </p:sp>
      <p:pic>
        <p:nvPicPr>
          <p:cNvPr id="4100" name="Picture 4" descr="http://biblionez.ru/images/design/banners/bezopasnost_serd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6" y="2752366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ropaganda-bdd.ru/images/image/dd277/dou277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4732950"/>
            <a:ext cx="2808312" cy="21062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tv-mig.ru/upload/iblock/fd0/fd0d0d28eb64ead41ef812a5a748f61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09" y="4732950"/>
            <a:ext cx="2995817" cy="20970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Муниципальная программа Чунского районного муниципального образования "Транспорт"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988840"/>
            <a:ext cx="1728192" cy="8640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Цель муниципальной программы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849" y="3645024"/>
            <a:ext cx="1677863" cy="12052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Задачи муниципальной программы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9752" y="1988840"/>
            <a:ext cx="6480720" cy="122413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Развитие транспортного обслуживания населения в границах Чунского районного муниципального образования, повышение качества пассажирских перевозок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752" y="3501008"/>
            <a:ext cx="6480720" cy="3024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1. Развитие транспортного обслуживания населения в границах Чунского районного муниципального образования, повышение качества пассажирских перевозок.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2. Повышение надежности и безопасности движения подвижного состава пассажирского транспорта.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3. Совершенствование маршрутной сети Чунского районного муниципального образования.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4. Улучшение качества транспортного обслуживания пассажиров в Чунском районе.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5. Возмещение выпадающих доходов по социально-значимым маршрутам с уровнем пассажиропотока, не обеспечивающим рентабельную работу перевозчиков.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484784"/>
            <a:ext cx="208823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/>
                <a:ea typeface="Times New Roman"/>
              </a:rPr>
              <a:t>Ожидаемые результаты реализации муниципальной программы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4" y="1219089"/>
            <a:ext cx="5328592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1. Повышение надежности и улучшения качества пассажирских перевозок за счет замены подвижного состава пассажирского транспорта.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2. Повышение регулярности движения пассажирского транспорта.</a:t>
            </a:r>
          </a:p>
          <a:p>
            <a:r>
              <a:rPr lang="ru-RU" dirty="0">
                <a:latin typeface="Times New Roman"/>
                <a:ea typeface="Times New Roman"/>
              </a:rPr>
              <a:t>3. Расширение маршрутной сети Чунского районного муниципального образования.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401616" cy="2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avatars.mds.yandex.net/get-pdb/27625/203472834-gaz-32213-gazel-marshrutnoe-taksi-1466763318.24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024336" cy="233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"Развитие коммунальной инфраструктуры объектов социальной сферы, находящихся в муниципальной собственности Чунского районного муниципального образования"</a:t>
            </a:r>
            <a:endParaRPr lang="ru-RU" sz="1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276872"/>
            <a:ext cx="1800200" cy="72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/>
                <a:ea typeface="Calibri"/>
              </a:rPr>
              <a:t>Цель (цели) муниципальной программы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696" y="3973624"/>
            <a:ext cx="1859024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Задачи муниципальной программы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7746" y="2276872"/>
            <a:ext cx="6552727" cy="7200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/>
                <a:ea typeface="Calibri"/>
              </a:rPr>
              <a:t>Повышение надежности и </a:t>
            </a:r>
            <a:r>
              <a:rPr lang="ru-RU" sz="1200" b="1" dirty="0" err="1">
                <a:solidFill>
                  <a:schemeClr val="tx1"/>
                </a:solidFill>
                <a:latin typeface="Times New Roman"/>
                <a:ea typeface="Calibri"/>
              </a:rPr>
              <a:t>энергоэффективности</a:t>
            </a:r>
            <a:r>
              <a:rPr lang="ru-RU" sz="1200" b="1" dirty="0">
                <a:solidFill>
                  <a:schemeClr val="tx1"/>
                </a:solidFill>
                <a:latin typeface="Times New Roman"/>
                <a:ea typeface="Calibri"/>
              </a:rPr>
              <a:t> систем теплоснабжения объектов социальной сферы, находящихся в муниципальной собственности Чунского районного муниципального образования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7746" y="3361556"/>
            <a:ext cx="6552728" cy="32357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Повышение качества теплоснабжения на объектах социальной сферы, находящихся в муниципальной собственности Чунского районного муниципального образования;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Безаварийное прохождение отопительного сезона на объектах социальной сферы, находящихся в муниципальной собственности Чунского районного муниципального образования;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3. Модернизация котельного оборудования на объектах социальной сферы, находящихся в муниципальной собственности Чунского районного муниципального образования;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4. Учет и контроль потребляемых коммунальных ресурсов путем установки приборов учета на объектах социальной сферы, находящихся в муниципальной собственности Чунского районного муниципального образования;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5. Внедрение энергосберегающих технологий на объектах социальной сферы, находящихся в муниципальной собственности Чунского районного муниципального образования;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6. Снижение удельных расходов энергии и ресурсов на объектах социальной сферы, находящихся в муниципальной собственности Чунского районного муниципального образования;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7. Обеспечение стабильного и качественного функционирования социальных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94706"/>
            <a:ext cx="19442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/>
                <a:ea typeface="Calibri"/>
              </a:rPr>
              <a:t>Ожидаемые результаты реализации муниципальной программы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5776" y="871308"/>
            <a:ext cx="6264696" cy="34937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  <a:t>1. Доля котельных объектов социальной сферы, находящихся в муниципальной собственности Чунского районного муниципального образования, где установлена </a:t>
            </a:r>
            <a:r>
              <a:rPr lang="ru-RU" sz="1300" dirty="0" err="1">
                <a:latin typeface="Times New Roman" pitchFamily="18" charset="0"/>
                <a:ea typeface="Calibri"/>
                <a:cs typeface="Times New Roman" pitchFamily="18" charset="0"/>
              </a:rPr>
              <a:t>комплексонатная</a:t>
            </a:r>
            <a: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  <a:t> водоподготовка – 15,00%;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  <a:t>2. Доля ветхих тепловых сетей в границах эксплуатационной ответственности объектов социальной сферы, находящихся в муниципальной собственности Чунского районного муниципального образования – 35%;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  <a:t>3. Доля объектов социальной сферы, находящихся в муниципальной собственности Чунского районного муниципального образования, где установлены приборы учета тепловой энергии (согласно п.1 ст.13 Федерального закона от 23.11.2009 г. № 261-ФЗ) – 100%;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 pitchFamily="18" charset="0"/>
                <a:ea typeface="Calibri"/>
                <a:cs typeface="Times New Roman" pitchFamily="18" charset="0"/>
              </a:rPr>
              <a:t>4. Доля площади кровли административных зданий, находящихся в собственности Чунского районного муниципального образования, где произведен капитальный ремонт – 20</a:t>
            </a:r>
            <a:r>
              <a:rPr lang="ru-RU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%.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5portal.ru/assets/images_cache/da293cacf298e31f6ec687ccaa5948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27959"/>
            <a:ext cx="3008254" cy="200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baikal24-sport.ru/public/images/upload/image1504184990885_i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7" t="23291" r="29167" b="5770"/>
          <a:stretch/>
        </p:blipFill>
        <p:spPr bwMode="auto">
          <a:xfrm>
            <a:off x="305958" y="3415177"/>
            <a:ext cx="2038350" cy="3162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" descr="http://itd1.mycdn.me/image?id=858004310128&amp;t=20&amp;plc=WEB&amp;tkn=*S34hrbWELk-v6ZkyTAzvRkYsSH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14287"/>
          <a:stretch/>
        </p:blipFill>
        <p:spPr bwMode="auto">
          <a:xfrm>
            <a:off x="6084168" y="4608828"/>
            <a:ext cx="2676525" cy="2019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570"/>
            <a:ext cx="8229600" cy="5568782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51000">
                <a:srgbClr val="92D05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5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понятия:</a:t>
            </a:r>
          </a:p>
          <a:p>
            <a:pPr marL="0" indent="0">
              <a:buNone/>
            </a:pPr>
            <a:endParaRPr lang="ru-RU" sz="37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r>
              <a:rPr lang="ru-RU" sz="3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;</a:t>
            </a: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3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-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бюджетами;</a:t>
            </a: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поступающие в бюджет денежные </a:t>
            </a:r>
            <a:r>
              <a:rPr lang="ru-RU" sz="3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средства;</a:t>
            </a:r>
            <a:endParaRPr lang="en-US" sz="3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выплачиваемые из бюджета денежные </a:t>
            </a:r>
            <a:r>
              <a:rPr lang="ru-RU" sz="3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средства;</a:t>
            </a:r>
            <a:endParaRPr lang="ru-RU" sz="3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превышение расходов бюджета над его доходами;</a:t>
            </a: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превышение доходов бюджета над его расходами;</a:t>
            </a:r>
            <a:endParaRPr lang="en-US" sz="3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– регламентированная законодательством Российской Федерации деятельность органов 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</a:t>
            </a:r>
            <a:r>
              <a:rPr lang="ru-RU" sz="3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составлению, внешней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проверке, рассмотрению и утверждению бюджетной отчетности;</a:t>
            </a: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БЮДЖЕТНЫЕ АССИГНОВАНИЯ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обязательств;</a:t>
            </a: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БЮДЖЕТНЫЕ ОБЯЗАТЕЛЬСТВА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расходные обязательства, подлежащие исполнению в соответствующем финансовом году;</a:t>
            </a: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  <a:r>
              <a:rPr lang="ru-RU" sz="3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</a:t>
            </a:r>
            <a:r>
              <a:rPr lang="ru-RU" sz="3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образованием;</a:t>
            </a:r>
            <a:endParaRPr lang="ru-RU" sz="3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700" b="1" i="1" u="sng" dirty="0">
                <a:solidFill>
                  <a:srgbClr val="FF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МУНИЦИПАЛЬНАЯ ПРОГРАММА- </a:t>
            </a:r>
            <a:r>
              <a:rPr lang="ru-RU" sz="37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</a:t>
            </a:r>
            <a:r>
              <a:rPr lang="ru-RU" sz="37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социально-экономического развития </a:t>
            </a:r>
            <a:r>
              <a:rPr lang="ru-RU" sz="37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37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3700" b="1" i="1" u="sng" dirty="0">
              <a:solidFill>
                <a:srgbClr val="FF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13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Муниципальная программа Чунского районного муниципального образования "Молодым семьям - доступное жилье"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44824"/>
            <a:ext cx="1584176" cy="64807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/>
                <a:ea typeface="Calibri"/>
              </a:rPr>
              <a:t>Цель муниципальной программы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99710"/>
            <a:ext cx="158417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/>
                <a:ea typeface="Calibri"/>
              </a:rPr>
              <a:t>Задачи муниципальной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51720" y="1844824"/>
            <a:ext cx="6984776" cy="64807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/>
                <a:ea typeface="Calibri"/>
              </a:rPr>
              <a:t>Создание механизма муниципальной поддержки молодых семей в решении жилищной проблемы в Чунском районе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51720" y="2719590"/>
            <a:ext cx="6984776" cy="394977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Разработка правового, организационного механизма государственной поддержки молодых семей, нуждающихся в улучшении жилищных условий при строительстве (реконструкции) или приобретении жилья.</a:t>
            </a:r>
          </a:p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Создание самофинансируемой системы оказания помощи молодым семьям в решении жилищной проблемы при небольшом объеме бюджетной поддержки.</a:t>
            </a:r>
          </a:p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Разработка механизмов мобилизации внебюджетных ресурсов для улучшения жилищных условий молодежи, формирование условий для повышения заинтересованности молодежи в развитии социально-экономического и производственного потенциала района и области, закрепление молодежи в районе.</a:t>
            </a:r>
          </a:p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Создание системы законодательных и нормативных правовых актов, обеспечивающих эффективную поддержку строительства и приобретения жилья при личном участии гражданина.</a:t>
            </a:r>
          </a:p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Обоснование потребности в необходимых финансовых ресурсах, получаемых из различных источников, в том числе из областного бюджета, для  осуществления районной поддержки молодых семей при строительстве (реконструкции) или приобретении жилья.</a:t>
            </a:r>
          </a:p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Поддержка и стимулирование инициативы молодежи по улучшению своих жилищных условий.</a:t>
            </a:r>
          </a:p>
          <a:p>
            <a:pPr indent="431800" algn="just"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/>
                <a:ea typeface="Calibri"/>
              </a:rPr>
              <a:t>Привлечение финансовых и  инвестиционных ресурсов.</a:t>
            </a:r>
            <a:endParaRPr lang="ru-RU" sz="1300" b="1" dirty="0">
              <a:solidFill>
                <a:schemeClr val="tx1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79925" y="1124744"/>
            <a:ext cx="5904656" cy="1332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318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</a:rPr>
              <a:t>1. Количество молодых семей, улучшивших жилищные условия в результате реализации мероприятий Подпрограммы, – 6 семей.</a:t>
            </a:r>
          </a:p>
          <a:p>
            <a:pPr indent="4318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</a:rPr>
              <a:t>2. Количество молодых семей, которым выданы свидетельства о праве на получение социальной выплаты на приобретение (строительство) жилого помещения,  – 6 семей</a:t>
            </a:r>
            <a:r>
              <a:rPr lang="ru-RU" sz="1400" dirty="0" smtClean="0">
                <a:latin typeface="Times New Roman"/>
                <a:ea typeface="Calibri"/>
              </a:rPr>
              <a:t>.</a:t>
            </a:r>
            <a:endParaRPr lang="ru-RU" sz="1400" dirty="0">
              <a:latin typeface="Times New Roman"/>
              <a:ea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680" y="1124744"/>
            <a:ext cx="196247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Ожидаемые конечные результаты реализации муниципальной программы</a:t>
            </a:r>
          </a:p>
        </p:txBody>
      </p:sp>
      <p:pic>
        <p:nvPicPr>
          <p:cNvPr id="7172" name="Picture 4" descr="https://im0-tub-ru.yandex.net/i?id=fa0492439203cb11ca0ac84a3db8ff46&amp;n=13&amp;ex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2" y="3039512"/>
            <a:ext cx="433565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at-kapital.ru/wp-content/uploads/2018/06/gosudarstvennaya-programma-molodaya-semya-dostupnoe-zhil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2"/>
          <a:stretch/>
        </p:blipFill>
        <p:spPr bwMode="auto">
          <a:xfrm>
            <a:off x="4569003" y="3039512"/>
            <a:ext cx="4152900" cy="3295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"Развитие экономического потенциала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"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700808"/>
            <a:ext cx="1728192" cy="10081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Цель муниципальной программы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56992"/>
            <a:ext cx="1728192" cy="12961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Задачи муниципальной программы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5816" y="1700808"/>
            <a:ext cx="5832648" cy="1440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Формирование благоприятной среды для устойчивого развития функционирования и развития экономики, повышение уровня жизни населения.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3356992"/>
            <a:ext cx="5832648" cy="244827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31800"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1. Повышение инвестиционной привлекательности Чунского района.</a:t>
            </a:r>
          </a:p>
          <a:p>
            <a:pPr indent="431800"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2. Содействие развитию малого и среднего предпринимательства.</a:t>
            </a:r>
          </a:p>
          <a:p>
            <a:pPr indent="431800"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3. Содействие развитию потребительского рынка в Чунском районе.</a:t>
            </a:r>
          </a:p>
          <a:p>
            <a:pPr indent="431800"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4. Создание условий для развития сельского хозяйства в Чунском районе.</a:t>
            </a:r>
          </a:p>
          <a:p>
            <a:pPr indent="431800" algn="just"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Calibri"/>
              </a:rPr>
              <a:t>5. Улучшение условий  охраны труда и коллективного регулирования  трудовых отношений на территории Чунского района</a:t>
            </a:r>
            <a:endParaRPr lang="ru-RU" sz="1400" b="1" dirty="0">
              <a:solidFill>
                <a:schemeClr val="tx1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268760"/>
            <a:ext cx="216024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/>
                <a:ea typeface="Calibri"/>
              </a:rPr>
              <a:t>Ожидаемые результаты реализации муниципальной программы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908720"/>
            <a:ext cx="5472608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1. Темп роста объема инвестиций в основной капитал из всех источников в расчете на одного жителя Чунского района составит от 0,6 % до 2,9% в год.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2. Число СМСП в расчете на 10 тысяч населения района с 266,9 единиц до 297,5 единиц.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3. Доля населения, занятых в сфере малого и среднего предпринимательства, в общей численности занятых в экономике района,  рост с 54,5% до 56,7%.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4. Увеличение физического объема оборота розничной торговли</a:t>
            </a:r>
          </a:p>
        </p:txBody>
      </p:sp>
      <p:pic>
        <p:nvPicPr>
          <p:cNvPr id="8194" name="Picture 2" descr="https://regnum.ru/uploads/pictures/news/2018/06/19/regnum_picture_152937688559561_nor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3661430"/>
            <a:ext cx="3960440" cy="30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0-tub-ru.yandex.net/i?id=b03ee2f79f46a75a48d2d8011fb16409&amp;n=13&amp;exp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3" y="3661430"/>
            <a:ext cx="3312368" cy="30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570"/>
            <a:ext cx="8229600" cy="509759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"Муниципальные финансы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"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988840"/>
            <a:ext cx="2016224" cy="1008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Цель муниципальной программы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5856" y="1988840"/>
            <a:ext cx="5472608" cy="10081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управления муниципальными финансами Чунского районного муниципального образования, составления и исполнения муниципального 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745726"/>
            <a:ext cx="201622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Задачи муниципальной программы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7864" y="3140968"/>
            <a:ext cx="5400600" cy="273630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31800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1. Обеспечение сбалансированности и устойчивости бюджета Чунского районного муниципального образования.</a:t>
            </a:r>
            <a:endParaRPr lang="ru-RU" sz="1400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indent="431800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2. Повышение эффективности бюджетных расходов муниципального бюджета.</a:t>
            </a:r>
            <a:endParaRPr lang="ru-RU" sz="1400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indent="431800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3. Обеспечение осуществления внутреннего муниципального финансового контроля в сфере бюджетных правоотношений и контроля соблюдения законодательства в сфере закупок товаров, работ, услуг.</a:t>
            </a:r>
            <a:endParaRPr lang="ru-RU" sz="1400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indent="431800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4. Совершенствование деятельности в сфере контрактной системы закупок. </a:t>
            </a:r>
            <a:endParaRPr lang="ru-RU" sz="1400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6498" y="1029922"/>
            <a:ext cx="1800200" cy="1462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Ожидаемые результаты реализации муниципальной программы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5816" y="1014990"/>
            <a:ext cx="5832648" cy="1765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1590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1. Уровень муниципального долга Чунского районного муниципального образования относительно налоговых и  неналоговых доходов бюджета района ≤ 30%.</a:t>
            </a:r>
            <a:endParaRPr lang="ru-RU" sz="2000" dirty="0">
              <a:latin typeface="Times New Roman"/>
              <a:ea typeface="Calibri"/>
            </a:endParaRPr>
          </a:p>
          <a:p>
            <a:pPr indent="21590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2. Динамика налоговых и неналоговых доходов консолидированного бюджета Чунского района – 101%.</a:t>
            </a:r>
            <a:endParaRPr lang="ru-RU" sz="2000" dirty="0">
              <a:latin typeface="Times New Roman"/>
              <a:ea typeface="Calibri"/>
            </a:endParaRPr>
          </a:p>
          <a:p>
            <a:pPr indent="21590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3. Размер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</a:rPr>
              <a:t>дефицита районного бюджета &lt; 10 %.</a:t>
            </a:r>
            <a:endParaRPr lang="ru-RU" sz="2000" dirty="0">
              <a:solidFill>
                <a:schemeClr val="tx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220" name="Picture 4" descr="https://uspeh-penza.ru/wp-content/uploads/2018/05/Economic-and-Bu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7084"/>
            <a:ext cx="4199703" cy="282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v2017god.ru/wp-content/uploads/2016/01/Kurs-dollara-na-2017-god-prognoz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66004"/>
            <a:ext cx="4253727" cy="28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"Муниципальная собственность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"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4445" y="1844824"/>
            <a:ext cx="19442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/>
                <a:ea typeface="Times New Roman"/>
              </a:rPr>
              <a:t>Цель муниципальной программы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445" y="3717032"/>
            <a:ext cx="194421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Задачи муниципальной программы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5816" y="1844824"/>
            <a:ext cx="5904656" cy="7920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Повышение эффективности управления муниципальной собственностью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7270" y="3341056"/>
            <a:ext cx="5976664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1. Создание условий для эффективного управления муниципальной собственностью Чунского районного муниципального образования, необходимой для выполнения вопросов местного значения, и отчуждения муниципальной собственности, востребованной в коммерческом обороте.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2. Реализация основных направлений муниципальной политики в сфере управления муниципальной собственностью Чунского районного муниципального образования.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6237" y="1043866"/>
            <a:ext cx="216024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/>
                <a:ea typeface="Times New Roman"/>
              </a:rPr>
              <a:t>Ожидаемые результаты реализации муниципальной программы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1043866"/>
            <a:ext cx="5976664" cy="2385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1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r>
              <a:rPr lang="ru-RU" sz="1600" dirty="0">
                <a:latin typeface="Times New Roman"/>
                <a:ea typeface="Times New Roman"/>
              </a:rPr>
              <a:t>Исполнение на 100% доходной части бюджета Чунского районного муниципального образования за счет неналоговых доходов, администратором которых является КУМИ.   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2. Оптимизация состава и структуры муниципального имущества в соответствии с законодательством Российской Федерации.</a:t>
            </a:r>
          </a:p>
          <a:p>
            <a:r>
              <a:rPr lang="ru-RU" sz="1600" dirty="0">
                <a:latin typeface="Times New Roman"/>
                <a:ea typeface="Times New Roman"/>
              </a:rPr>
              <a:t>3. Сокращение сроков процедуры предоставления муниципального имущества во временное  пользование по результатам торгов. </a:t>
            </a:r>
            <a:endParaRPr lang="ru-RU" sz="1600" dirty="0"/>
          </a:p>
        </p:txBody>
      </p:sp>
      <p:pic>
        <p:nvPicPr>
          <p:cNvPr id="10242" name="Picture 2" descr="https://www.orelgorsovet.ru/img/5241/user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7624"/>
            <a:ext cx="3544956" cy="26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mezha.com.ua/wp-content/uploads/2015/05/g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91423"/>
            <a:ext cx="2969732" cy="29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Муниципальная программа Чунского районного муниципального образования "Муниципальное управление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"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916832"/>
            <a:ext cx="2016224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Цель муниципальной программы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501008"/>
            <a:ext cx="1944216" cy="10081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Задачи муниципальной программы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9832" y="1916832"/>
            <a:ext cx="5688632" cy="1008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Повышение открытости и эффективности деятельности администрации Чунского района.</a:t>
            </a:r>
            <a:endParaRPr lang="ru-RU" sz="1600" b="1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1840" y="3140968"/>
            <a:ext cx="5616624" cy="24482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1) Обеспечение деятельности мэра Чунского района и администрации Чунского района.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2) Осуществление мер по противодействию коррупции в органах местного самоуправления.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3) Обеспечение условий реализации программы.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035967"/>
            <a:ext cx="223224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/>
                <a:ea typeface="Times New Roman"/>
              </a:rPr>
              <a:t>Ожидаемые результаты реализации муниципальной программы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980728"/>
            <a:ext cx="5832648" cy="331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1. Обновление устаревшего парка вычислительной техники и оргтехники администрации района, что даст возможность оборудовать в полном объеме современными техническими средствами информационно-коммуникационной инфраструктуры рабочие места специалистов администрации.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2. Повышение показателя оснащенности специалистов администрации системным и прикладным программированием.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3. Доведение показателя уровня повышения квалификации специалистов администрации до 39,7%.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4. 100% исполнение обращений граждан.</a:t>
            </a:r>
          </a:p>
          <a:p>
            <a:r>
              <a:rPr lang="ru-RU" sz="1600" dirty="0">
                <a:latin typeface="Times New Roman"/>
                <a:ea typeface="Times New Roman"/>
              </a:rPr>
              <a:t>5. 100%  качество подготовки проектов НПА</a:t>
            </a:r>
            <a:endParaRPr lang="ru-RU" sz="1600" dirty="0"/>
          </a:p>
        </p:txBody>
      </p:sp>
      <p:pic>
        <p:nvPicPr>
          <p:cNvPr id="11266" name="Picture 2" descr="http://26528.selcdn.ru/irkmo.ru-upload/iblock/872/8721e488c2d03179386cfeef9ce093cd/fba4447960905ffcb72da04c1d0fff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66196"/>
            <a:ext cx="4536504" cy="22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ша.FINANS\Desktop\ГЕрбУста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5" y="3501008"/>
            <a:ext cx="28282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Kadyseva\Desktop\Новая папка (2)\Saturn-Servis_Company_Geography_Map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72755"/>
            <a:ext cx="9505056" cy="55446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3792" y="2056139"/>
            <a:ext cx="3942572" cy="3571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Федеральный бюджет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4008" y="2492896"/>
            <a:ext cx="4107358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РФ;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государственных внебюджетных фондов РФ (ПФР, ФСС, ФОМС)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88362" y="2060848"/>
            <a:ext cx="4104456" cy="3571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Региональный бюджет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88362" y="2488041"/>
            <a:ext cx="4104456" cy="9787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Иркутской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территориальных государственных внебюджетных фондов РФ (ПФР, ФСС, ФОМС)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32473" y="3789040"/>
            <a:ext cx="2166044" cy="4286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Местный бюджет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4008" y="4437112"/>
            <a:ext cx="8526464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Чунского районного муниципального образования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Чунского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Лесогорского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Октябрьского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Балтуринского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Бунбуйского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ru-RU" sz="1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ru-RU" sz="1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Веселовского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Каменского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Мухинского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Новочунского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Таргизского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Червянского МО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5595" y="1028569"/>
            <a:ext cx="7785312" cy="58871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Бюджетная система Российской Федерации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Муниципальная программа «Охрана окружающей среды в Чунском районном муниципальном образовании на 2017 - 2020 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г.г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.»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916832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/>
                <a:ea typeface="Times New Roman"/>
              </a:rPr>
              <a:t>Цели Программы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17032"/>
            <a:ext cx="1872208" cy="10081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</a:rPr>
              <a:t>Задачи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Программы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7744" y="1700808"/>
            <a:ext cx="669674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  <a:tabLst>
                <a:tab pos="162560" algn="l"/>
                <a:tab pos="2667000" algn="l"/>
              </a:tabLs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1. Улучшение  экологической  обстановки  в Чунском   районе.</a:t>
            </a:r>
          </a:p>
          <a:p>
            <a:pPr algn="just">
              <a:spcAft>
                <a:spcPts val="0"/>
              </a:spcAft>
              <a:tabLst>
                <a:tab pos="2667000" algn="l"/>
              </a:tabLs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2.Предотвращение  вредного воздействия твердых коммунальных  отходов (далее ТКО)  на здоровье  человека и  окружающую  среду  на  территории Чунского  района.</a:t>
            </a:r>
          </a:p>
          <a:p>
            <a:pPr algn="just">
              <a:spcAft>
                <a:spcPts val="0"/>
              </a:spcAft>
              <a:tabLst>
                <a:tab pos="2667000" algn="l"/>
              </a:tabLs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3.Обеспечение благоприятных условий жизнедеятельности                    человека.</a:t>
            </a:r>
          </a:p>
          <a:p>
            <a:pPr algn="just">
              <a:spcAft>
                <a:spcPts val="0"/>
              </a:spcAft>
              <a:tabLst>
                <a:tab pos="2667000" algn="l"/>
              </a:tabLs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4. Совершенствование комплексной  системы  управления  ТКО на территории  Чунского  района. </a:t>
            </a:r>
          </a:p>
          <a:p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5.Формирование  экологической культуры  населения  Чунского  района.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11760" y="3429000"/>
            <a:ext cx="6552728" cy="3240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Снижение негативного влияния ТКО на состояние окружающей среды.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Удовлетворение потребности в строительстве полигона ТКО,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разработка проектно-сметной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документации (далее ПСД)и строительство полигона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ТКО в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Чунском  районе.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Рекультивация  объектов  размещения  ТКО на территории Чунского  района.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Разрешение проблем сбора, вывоза и размещения ТКО.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5. Формирование  у населения  общей и экологической культуры и нравственности, совершенствование системы экологического  просвещения.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6. Повышение роли  населения и общественных  организаций в оздоровлении экологической обстановки в районе.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7. Улучшение санитарного состояния, благоустройство и озеленение населенных пунктов  Чунского района.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032448" cy="324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55432"/>
            <a:ext cx="252028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/>
                <a:ea typeface="Times New Roman"/>
              </a:rPr>
              <a:t>Ожидаемые конечные результаты реализации Программы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29899"/>
            <a:ext cx="4121696" cy="216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987824" y="692696"/>
            <a:ext cx="5976664" cy="36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1. Разработка ПСД на строительство полигона ТКО на территории Чунского района.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2. Строительство и введение в эксплуатацию полигона ТКО.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3. Создание эффективной системы государственного  регулирования и управления в области охраны окружающей среды и обеспечения экологической безопасности, создание экологически безопасной и комфортной обстановки в местах проживания населения, его работы и отдыха, снижение заболеваемости населения, вызванной неблагоприятными экологическими условиями. 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4. Сокращение объемов несанкционированных свалок на территории Чунского района.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5.Улучшение санитарно-эпидемиологического  благополучия населения.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6.Совершенствование методов экологического  просвещения, формирования экологической культуры.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7.Увеличение доли утилизированных твердых коммунальных отходов в общем объеме образовавшихся ТКО не менее 93%. 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8. Доля населения района, принявшего участие в экологических мероприятиях, от общей численности населения района к 2020 году  - не менее 70%.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9.Увеличение количества зеленых насаждений в отношении к численности населения района – 100% .</a:t>
            </a:r>
            <a:endParaRPr lang="ru-RU" sz="1100" dirty="0">
              <a:ea typeface="Calibri"/>
              <a:cs typeface="Times New Roman"/>
            </a:endParaRPr>
          </a:p>
          <a:p>
            <a:r>
              <a:rPr lang="ru-RU" sz="1100" dirty="0">
                <a:latin typeface="Times New Roman"/>
                <a:ea typeface="Calibri"/>
              </a:rPr>
              <a:t>10.Создание системы информирования населения по вопросам охраны окружающей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8" y="1028569"/>
            <a:ext cx="4435693" cy="2520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5580112" y="1159584"/>
            <a:ext cx="29523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расходы бюджета превышают доходы,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 такое состояние называется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покрытия бюджетного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дефицита используются привлеченные средства – кредиты кредитных организаций, кредиты из других бюджетов бюджетной системы Российской Федерации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https://topzaima.ru/storage/topzaima.ru/dengi-vzajmy-onlajn-na-kart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8" y="3933056"/>
            <a:ext cx="4437695" cy="27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pic>
        <p:nvPicPr>
          <p:cNvPr id="7" name="Picture 2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36"/>
          <a:stretch/>
        </p:blipFill>
        <p:spPr bwMode="auto">
          <a:xfrm>
            <a:off x="413792" y="1031428"/>
            <a:ext cx="4824536" cy="284578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6136" y="996089"/>
            <a:ext cx="26530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доходы бюджета превышают расходы,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то такое состояние называется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Направляется на погашение кредитов, полученных из других бюджетов бюджетной системы Российской Федерации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jur24pro.ru/upload/imagejur/9bb781ea59e36c241fc4e2f0d89d778c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0"/>
          <a:stretch/>
        </p:blipFill>
        <p:spPr bwMode="auto">
          <a:xfrm>
            <a:off x="414156" y="4077072"/>
            <a:ext cx="1847850" cy="2228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jur24pro.ru/upload/imagejur/9bb781ea59e36c241fc4e2f0d89d778c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4"/>
          <a:stretch/>
        </p:blipFill>
        <p:spPr bwMode="auto">
          <a:xfrm>
            <a:off x="2262006" y="4077707"/>
            <a:ext cx="2438400" cy="2228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Для соблюдения принципа сбалансированности районного бюджета предусмотрено </a:t>
            </a:r>
            <a:r>
              <a:rPr lang="ru-RU" dirty="0" smtClean="0">
                <a:latin typeface="Times New Roman"/>
                <a:ea typeface="Times New Roman"/>
              </a:rPr>
              <a:t>получение и погашение </a:t>
            </a:r>
            <a:r>
              <a:rPr lang="ru-RU" dirty="0">
                <a:latin typeface="Times New Roman"/>
                <a:ea typeface="Times New Roman"/>
              </a:rPr>
              <a:t>кредитов от </a:t>
            </a:r>
            <a:r>
              <a:rPr lang="ru-RU" dirty="0" smtClean="0">
                <a:latin typeface="Times New Roman"/>
                <a:ea typeface="Times New Roman"/>
              </a:rPr>
              <a:t>кредитных организаций </a:t>
            </a:r>
            <a:r>
              <a:rPr lang="ru-RU" dirty="0">
                <a:latin typeface="Times New Roman"/>
                <a:ea typeface="Times New Roman"/>
              </a:rPr>
              <a:t>в валюте </a:t>
            </a:r>
            <a:r>
              <a:rPr lang="ru-RU" dirty="0" smtClean="0">
                <a:latin typeface="Times New Roman"/>
                <a:ea typeface="Times New Roman"/>
              </a:rPr>
              <a:t>Российской Федерации:</a:t>
            </a:r>
          </a:p>
          <a:p>
            <a:pPr indent="457200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в </a:t>
            </a:r>
            <a:r>
              <a:rPr lang="ru-RU" dirty="0" smtClean="0">
                <a:latin typeface="Times New Roman"/>
                <a:ea typeface="Times New Roman"/>
              </a:rPr>
              <a:t>2020 </a:t>
            </a:r>
            <a:r>
              <a:rPr lang="ru-RU" dirty="0">
                <a:latin typeface="Times New Roman"/>
                <a:ea typeface="Times New Roman"/>
              </a:rPr>
              <a:t>году </a:t>
            </a:r>
            <a:r>
              <a:rPr lang="ru-RU" dirty="0" smtClean="0">
                <a:latin typeface="Times New Roman"/>
                <a:ea typeface="Times New Roman"/>
              </a:rPr>
              <a:t>получение кредитов в </a:t>
            </a:r>
            <a:r>
              <a:rPr lang="ru-RU" dirty="0">
                <a:latin typeface="Times New Roman"/>
                <a:ea typeface="Times New Roman"/>
              </a:rPr>
              <a:t>объеме </a:t>
            </a:r>
            <a:r>
              <a:rPr lang="ru-RU" dirty="0" smtClean="0">
                <a:latin typeface="Times New Roman"/>
                <a:ea typeface="Times New Roman"/>
              </a:rPr>
              <a:t>10</a:t>
            </a:r>
            <a:r>
              <a:rPr lang="ru-RU" dirty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>000,0 </a:t>
            </a:r>
            <a:r>
              <a:rPr lang="ru-RU" dirty="0">
                <a:latin typeface="Times New Roman"/>
                <a:ea typeface="Times New Roman"/>
              </a:rPr>
              <a:t>тыс. </a:t>
            </a:r>
            <a:r>
              <a:rPr lang="ru-RU" dirty="0" smtClean="0">
                <a:latin typeface="Times New Roman"/>
                <a:ea typeface="Times New Roman"/>
              </a:rPr>
              <a:t>рублей;</a:t>
            </a:r>
          </a:p>
          <a:p>
            <a:pPr indent="457200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в </a:t>
            </a:r>
            <a:r>
              <a:rPr lang="ru-RU" dirty="0" smtClean="0">
                <a:latin typeface="Times New Roman"/>
                <a:ea typeface="Times New Roman"/>
              </a:rPr>
              <a:t>2021 </a:t>
            </a:r>
            <a:r>
              <a:rPr lang="ru-RU" dirty="0">
                <a:latin typeface="Times New Roman"/>
                <a:ea typeface="Times New Roman"/>
              </a:rPr>
              <a:t>году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получение кредитов в объеме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5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 000,0 тыс.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рублей и погашение в объеме        5 000,0 тыс. рублей;</a:t>
            </a:r>
            <a:endParaRPr lang="ru-RU" dirty="0" smtClean="0">
              <a:latin typeface="Times New Roman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в </a:t>
            </a:r>
            <a:r>
              <a:rPr lang="ru-RU" dirty="0" smtClean="0">
                <a:latin typeface="Times New Roman"/>
                <a:ea typeface="Times New Roman"/>
              </a:rPr>
              <a:t>2022 </a:t>
            </a:r>
            <a:r>
              <a:rPr lang="ru-RU" dirty="0">
                <a:latin typeface="Times New Roman"/>
                <a:ea typeface="Times New Roman"/>
              </a:rPr>
              <a:t>году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получение кредитов в объеме 5 000,0 тыс. рублей и погашение в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объеме       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5 000,0 тыс. рублей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  <a:endParaRPr lang="ru-RU" sz="2000" dirty="0">
              <a:latin typeface="Times New Roman"/>
              <a:ea typeface="Times New Roman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570"/>
            <a:ext cx="8229600" cy="509759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ДЛЯ ГРАЖДАН </a:t>
            </a:r>
          </a:p>
          <a:p>
            <a:pPr marL="0" indent="0" algn="ctr">
              <a:buNone/>
            </a:pPr>
            <a:r>
              <a:rPr lang="ru-RU" dirty="0" smtClean="0"/>
              <a:t>подготовлен Финансовым управлением администрации Чунского района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Контактная информация: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Начальник  финансового управления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Администрации Чунского района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Малащенко Ирина Анатольевна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График работы с </a:t>
            </a:r>
            <a:r>
              <a:rPr lang="ru-RU" sz="1800" dirty="0" smtClean="0">
                <a:solidFill>
                  <a:srgbClr val="002060"/>
                </a:solidFill>
              </a:rPr>
              <a:t>9-00 </a:t>
            </a:r>
            <a:r>
              <a:rPr lang="ru-RU" sz="1800" dirty="0">
                <a:solidFill>
                  <a:srgbClr val="002060"/>
                </a:solidFill>
              </a:rPr>
              <a:t>до </a:t>
            </a:r>
            <a:r>
              <a:rPr lang="ru-RU" sz="1800" dirty="0" smtClean="0">
                <a:solidFill>
                  <a:srgbClr val="002060"/>
                </a:solidFill>
              </a:rPr>
              <a:t>18-00</a:t>
            </a:r>
            <a:r>
              <a:rPr lang="ru-RU" sz="1800" dirty="0">
                <a:solidFill>
                  <a:srgbClr val="002060"/>
                </a:solidFill>
              </a:rPr>
              <a:t>, перерыв с </a:t>
            </a:r>
            <a:r>
              <a:rPr lang="ru-RU" sz="1800" dirty="0" smtClean="0">
                <a:solidFill>
                  <a:srgbClr val="002060"/>
                </a:solidFill>
              </a:rPr>
              <a:t>13-00 </a:t>
            </a:r>
            <a:r>
              <a:rPr lang="ru-RU" sz="1800" dirty="0">
                <a:solidFill>
                  <a:srgbClr val="002060"/>
                </a:solidFill>
              </a:rPr>
              <a:t>до </a:t>
            </a:r>
            <a:r>
              <a:rPr lang="ru-RU" sz="1800" dirty="0" smtClean="0">
                <a:solidFill>
                  <a:srgbClr val="002060"/>
                </a:solidFill>
              </a:rPr>
              <a:t>14-00.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Адрес:  </a:t>
            </a:r>
            <a:r>
              <a:rPr lang="ru-RU" sz="1800" dirty="0" smtClean="0">
                <a:solidFill>
                  <a:srgbClr val="002060"/>
                </a:solidFill>
              </a:rPr>
              <a:t>665513, Иркутская </a:t>
            </a:r>
            <a:r>
              <a:rPr lang="ru-RU" sz="1800" dirty="0">
                <a:solidFill>
                  <a:srgbClr val="002060"/>
                </a:solidFill>
              </a:rPr>
              <a:t>область, </a:t>
            </a:r>
            <a:r>
              <a:rPr lang="ru-RU" sz="1800" dirty="0" err="1" smtClean="0">
                <a:solidFill>
                  <a:srgbClr val="002060"/>
                </a:solidFill>
              </a:rPr>
              <a:t>рп.Чунский</a:t>
            </a:r>
            <a:r>
              <a:rPr lang="ru-RU" sz="1800" dirty="0" smtClean="0">
                <a:solidFill>
                  <a:srgbClr val="002060"/>
                </a:solidFill>
              </a:rPr>
              <a:t>, 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 err="1" smtClean="0">
                <a:solidFill>
                  <a:srgbClr val="002060"/>
                </a:solidFill>
              </a:rPr>
              <a:t>ул.Комарова</a:t>
            </a:r>
            <a:r>
              <a:rPr lang="ru-RU" sz="1800" dirty="0" smtClean="0">
                <a:solidFill>
                  <a:srgbClr val="002060"/>
                </a:solidFill>
              </a:rPr>
              <a:t>, 11, </a:t>
            </a:r>
            <a:r>
              <a:rPr lang="ru-RU" sz="1800" dirty="0" err="1">
                <a:solidFill>
                  <a:srgbClr val="002060"/>
                </a:solidFill>
              </a:rPr>
              <a:t>каб</a:t>
            </a:r>
            <a:r>
              <a:rPr lang="ru-RU" sz="1800" dirty="0">
                <a:solidFill>
                  <a:srgbClr val="002060"/>
                </a:solidFill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>505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Телефон  (8 </a:t>
            </a:r>
            <a:r>
              <a:rPr lang="ru-RU" sz="1800" dirty="0" smtClean="0">
                <a:solidFill>
                  <a:srgbClr val="002060"/>
                </a:solidFill>
              </a:rPr>
              <a:t>39567)  2-11-29,  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Электронная почта:   </a:t>
            </a:r>
            <a:r>
              <a:rPr lang="en-US" sz="1800" u="sng" dirty="0" smtClean="0">
                <a:solidFill>
                  <a:srgbClr val="002060"/>
                </a:solidFill>
                <a:hlinkClick r:id="rId2"/>
              </a:rPr>
              <a:t>fin37</a:t>
            </a:r>
            <a:r>
              <a:rPr lang="ru-RU" sz="1800" u="sng" dirty="0" smtClean="0">
                <a:solidFill>
                  <a:srgbClr val="002060"/>
                </a:solidFill>
                <a:hlinkClick r:id="rId2"/>
              </a:rPr>
              <a:t>@</a:t>
            </a:r>
            <a:r>
              <a:rPr lang="en-US" sz="1800" u="sng" dirty="0" err="1" smtClean="0">
                <a:solidFill>
                  <a:srgbClr val="002060"/>
                </a:solidFill>
                <a:hlinkClick r:id="rId2"/>
              </a:rPr>
              <a:t>gfu</a:t>
            </a:r>
            <a:r>
              <a:rPr lang="ru-RU" sz="1800" u="sng" dirty="0" smtClean="0">
                <a:solidFill>
                  <a:srgbClr val="002060"/>
                </a:solidFill>
                <a:hlinkClick r:id="rId2"/>
              </a:rPr>
              <a:t>.</a:t>
            </a:r>
            <a:r>
              <a:rPr lang="en-US" sz="1800" u="sng" dirty="0" err="1">
                <a:solidFill>
                  <a:srgbClr val="002060"/>
                </a:solidFill>
                <a:hlinkClick r:id="rId2"/>
              </a:rPr>
              <a:t>ru</a:t>
            </a:r>
            <a:endParaRPr lang="ru-R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96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8570"/>
            <a:ext cx="8424936" cy="55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570"/>
            <a:ext cx="8229600" cy="509759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i="1" dirty="0" smtClean="0"/>
              <a:t>Доходы бюджета</a:t>
            </a:r>
            <a:r>
              <a:rPr lang="ru-RU" dirty="0" smtClean="0"/>
              <a:t>      </a:t>
            </a:r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557523"/>
            <a:ext cx="1660917" cy="3384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Налоговые: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Налоги на прибыль, доходы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74690" y="2564905"/>
            <a:ext cx="3096344" cy="3406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Неналоговые: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от оказания платных услуг (работ) и компенсации затрат государства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2587194"/>
            <a:ext cx="2232248" cy="33547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Безвозмездные: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Субсидии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Иные межбюджетные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трансферты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Прочие безвозмездные поступления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shat-dou17.edumsko.ru/uploads/2300/2210/section/225279/money.png?153960211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724088"/>
            <a:ext cx="2088232" cy="186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Расходы бюджета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pic>
        <p:nvPicPr>
          <p:cNvPr id="6" name="Рисунок 5" descr="http://budget.admgur.ru/18/termin/4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22636"/>
          <a:stretch/>
        </p:blipFill>
        <p:spPr bwMode="auto">
          <a:xfrm>
            <a:off x="467544" y="1772816"/>
            <a:ext cx="8352928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422" y="764704"/>
            <a:ext cx="6624736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Структура налоговых доходов </a:t>
            </a:r>
            <a:endParaRPr lang="ru-RU" sz="3200" b="1" i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6163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3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/>
              <a:t>Структура неналоговых доходов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258809"/>
              </p:ext>
            </p:extLst>
          </p:nvPr>
        </p:nvGraphicFramePr>
        <p:xfrm>
          <a:off x="389154" y="1268760"/>
          <a:ext cx="8527145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32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ttp://chuna.irkobl.ru/about/symbol/ger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10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Чунское районное муниципальное образование </a:t>
            </a: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/>
              <a:t>Структура безвозмездных поступлений</a:t>
            </a:r>
          </a:p>
          <a:p>
            <a:pPr marL="0" indent="0" algn="ctr">
              <a:buNone/>
            </a:pPr>
            <a:endParaRPr lang="ru-RU" b="1" i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981563"/>
              </p:ext>
            </p:extLst>
          </p:nvPr>
        </p:nvGraphicFramePr>
        <p:xfrm>
          <a:off x="184452" y="1340768"/>
          <a:ext cx="8775095" cy="526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52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2460</TotalTime>
  <Words>4181</Words>
  <Application>Microsoft Office PowerPoint</Application>
  <PresentationFormat>Экран (4:3)</PresentationFormat>
  <Paragraphs>540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  <vt:lpstr>Чунское районное муниципальное образование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Чунское районное муниципальное образование</dc:title>
  <dc:creator>наташа</dc:creator>
  <cp:lastModifiedBy>наташа</cp:lastModifiedBy>
  <cp:revision>90</cp:revision>
  <dcterms:created xsi:type="dcterms:W3CDTF">2019-01-10T02:30:25Z</dcterms:created>
  <dcterms:modified xsi:type="dcterms:W3CDTF">2020-01-13T07:57:00Z</dcterms:modified>
</cp:coreProperties>
</file>